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60" r:id="rId4"/>
    <p:sldId id="268" r:id="rId5"/>
    <p:sldId id="258" r:id="rId6"/>
    <p:sldId id="262" r:id="rId7"/>
    <p:sldId id="263" r:id="rId8"/>
    <p:sldId id="264" r:id="rId9"/>
    <p:sldId id="265" r:id="rId10"/>
    <p:sldId id="267" r:id="rId11"/>
    <p:sldId id="266" r:id="rId12"/>
    <p:sldId id="269" r:id="rId13"/>
    <p:sldId id="270" r:id="rId14"/>
    <p:sldId id="271" r:id="rId15"/>
    <p:sldId id="274" r:id="rId16"/>
    <p:sldId id="275" r:id="rId17"/>
    <p:sldId id="273" r:id="rId18"/>
    <p:sldId id="272"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F9FB06-CCDE-44D9-BFD0-802ADC775562}" type="datetimeFigureOut">
              <a:rPr lang="zh-CN" altLang="en-US" smtClean="0"/>
              <a:t>2025/3/20</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CA1FEA-31CD-4E57-B510-E78E5B0B4086}" type="slidenum">
              <a:rPr lang="zh-CN" altLang="en-US" smtClean="0"/>
              <a:t>‹#›</a:t>
            </a:fld>
            <a:endParaRPr lang="zh-CN" altLang="en-US"/>
          </a:p>
        </p:txBody>
      </p:sp>
    </p:spTree>
    <p:extLst>
      <p:ext uri="{BB962C8B-B14F-4D97-AF65-F5344CB8AC3E}">
        <p14:creationId xmlns:p14="http://schemas.microsoft.com/office/powerpoint/2010/main" val="2222524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EACA1FEA-31CD-4E57-B510-E78E5B0B4086}" type="slidenum">
              <a:rPr lang="zh-CN" altLang="en-US" smtClean="0"/>
              <a:t>8</a:t>
            </a:fld>
            <a:endParaRPr lang="zh-CN" altLang="en-US"/>
          </a:p>
        </p:txBody>
      </p:sp>
    </p:spTree>
    <p:extLst>
      <p:ext uri="{BB962C8B-B14F-4D97-AF65-F5344CB8AC3E}">
        <p14:creationId xmlns:p14="http://schemas.microsoft.com/office/powerpoint/2010/main" val="2350753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Example prompt:</a:t>
            </a:r>
          </a:p>
          <a:p>
            <a:r>
              <a:rPr lang="en-US" altLang="zh-CN" dirty="0"/>
              <a:t>I'd like you to create a APCSA study guide for me using the canvas tool. I will upload the official </a:t>
            </a:r>
            <a:r>
              <a:rPr lang="en-US" altLang="zh-CN" dirty="0" err="1"/>
              <a:t>collegeboard</a:t>
            </a:r>
            <a:r>
              <a:rPr lang="en-US" altLang="zh-CN" dirty="0"/>
              <a:t> study guide, and you can pick out the important concepts and make one example question from each subunit. The example question should cover concepts which students often have trouble with. Please attach the answer of all practice questions at the end of the guide. Please write in Latex format. Here is the sample format I want you to follow:</a:t>
            </a:r>
            <a:endParaRPr lang="zh-CN" altLang="en-US" dirty="0"/>
          </a:p>
        </p:txBody>
      </p:sp>
      <p:sp>
        <p:nvSpPr>
          <p:cNvPr id="4" name="Slide Number Placeholder 3"/>
          <p:cNvSpPr>
            <a:spLocks noGrp="1"/>
          </p:cNvSpPr>
          <p:nvPr>
            <p:ph type="sldNum" sz="quarter" idx="5"/>
          </p:nvPr>
        </p:nvSpPr>
        <p:spPr/>
        <p:txBody>
          <a:bodyPr/>
          <a:lstStyle/>
          <a:p>
            <a:fld id="{EACA1FEA-31CD-4E57-B510-E78E5B0B4086}" type="slidenum">
              <a:rPr lang="zh-CN" altLang="en-US" smtClean="0"/>
              <a:t>10</a:t>
            </a:fld>
            <a:endParaRPr lang="zh-CN" altLang="en-US"/>
          </a:p>
        </p:txBody>
      </p:sp>
    </p:spTree>
    <p:extLst>
      <p:ext uri="{BB962C8B-B14F-4D97-AF65-F5344CB8AC3E}">
        <p14:creationId xmlns:p14="http://schemas.microsoft.com/office/powerpoint/2010/main" val="31762420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0F7C8-F762-01EE-75AC-92613891D2EA}"/>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22DFD370-F02F-279F-842B-C5A2EE595A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6DDFD7F8-FC45-FFC2-E710-459E946FA092}"/>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5" name="Footer Placeholder 4">
            <a:extLst>
              <a:ext uri="{FF2B5EF4-FFF2-40B4-BE49-F238E27FC236}">
                <a16:creationId xmlns:a16="http://schemas.microsoft.com/office/drawing/2014/main" id="{6C2802A7-3163-7686-48AE-B99430A5BC3A}"/>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941AA78-66FD-DF7B-0A40-CC47DA6FECF5}"/>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370833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CEBB9-1DB1-EF9B-B03A-D98545522CD7}"/>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2EEEBD00-A2B5-19E2-40AB-DDE3D7BB12AB}"/>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A777BFD8-B100-8096-AADF-EA29E95A10CB}"/>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5" name="Footer Placeholder 4">
            <a:extLst>
              <a:ext uri="{FF2B5EF4-FFF2-40B4-BE49-F238E27FC236}">
                <a16:creationId xmlns:a16="http://schemas.microsoft.com/office/drawing/2014/main" id="{723D53F5-F0B8-95A7-A7D1-3127D4017526}"/>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E605E5EB-5701-407D-D6F4-652DB48CBAB7}"/>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31823193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2ADA1D-26F6-C50C-5D70-52E03FB97566}"/>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CA276FE8-6637-9F3F-FF66-75E46A33F4DE}"/>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164E2DE7-B424-5377-3AF5-711395E0DF67}"/>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5" name="Footer Placeholder 4">
            <a:extLst>
              <a:ext uri="{FF2B5EF4-FFF2-40B4-BE49-F238E27FC236}">
                <a16:creationId xmlns:a16="http://schemas.microsoft.com/office/drawing/2014/main" id="{A55D8412-8C8A-4949-44E7-D27A1D20810F}"/>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2F96195-5508-04E5-13EE-A1B016748023}"/>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2423374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61CB3-DC56-B8D5-1239-A98136A6793E}"/>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1237996D-C09B-F26F-633A-A4F3E86CBD13}"/>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0AB9438-4C2B-91F9-8358-E3EF3EAF89F9}"/>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5" name="Footer Placeholder 4">
            <a:extLst>
              <a:ext uri="{FF2B5EF4-FFF2-40B4-BE49-F238E27FC236}">
                <a16:creationId xmlns:a16="http://schemas.microsoft.com/office/drawing/2014/main" id="{55DF0119-8585-57EC-0947-FF874138A5FF}"/>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6B1CC56B-9BE9-2676-7AD4-7380EF701E8A}"/>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2248717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C642E-4934-4068-1877-C0B055B3F1D4}"/>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56B0B28-CEB6-8A5B-6189-4BD7030B2F1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B5E5FECB-CBDA-793E-41A6-BE428B2072C6}"/>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5" name="Footer Placeholder 4">
            <a:extLst>
              <a:ext uri="{FF2B5EF4-FFF2-40B4-BE49-F238E27FC236}">
                <a16:creationId xmlns:a16="http://schemas.microsoft.com/office/drawing/2014/main" id="{FA6C6567-EC6B-E20E-527F-B93F42E02932}"/>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10C471CF-DAFE-11E2-FFD8-02B14B9797A6}"/>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2623632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8464E-A447-7AC7-3DC0-B3B88AEA33EA}"/>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F1915EC-BB94-A25A-77C8-B48CC33EB214}"/>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D7AD534B-89BF-1B64-CC23-423EEA21A6D4}"/>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BAECD0C0-05F8-F675-5747-60205BC65ADC}"/>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6" name="Footer Placeholder 5">
            <a:extLst>
              <a:ext uri="{FF2B5EF4-FFF2-40B4-BE49-F238E27FC236}">
                <a16:creationId xmlns:a16="http://schemas.microsoft.com/office/drawing/2014/main" id="{2478EBB5-0E0A-B346-F4A0-7E9FE3FDD7D0}"/>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C56148FC-946A-95C0-3C5D-50540CEED886}"/>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2667726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880DF-2E2F-0376-B259-7D78537432D8}"/>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0E55F99A-7DB2-022D-4F0E-94E48F371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D5A08E10-751F-2926-1855-46736EDA5112}"/>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B5B9455D-EBC1-D082-7A41-5D1A0BB9AE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1727F6CE-8325-ACD6-C4F4-F42DC9BF7736}"/>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B48AE891-FBD7-1C7B-658C-C5E558D90BA7}"/>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8" name="Footer Placeholder 7">
            <a:extLst>
              <a:ext uri="{FF2B5EF4-FFF2-40B4-BE49-F238E27FC236}">
                <a16:creationId xmlns:a16="http://schemas.microsoft.com/office/drawing/2014/main" id="{BC7F3220-B313-00A0-171A-E415B2083730}"/>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56DA823C-9919-DBC7-A8FD-67A87F13746D}"/>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357103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588B0-8707-27EB-E88C-1FC359E67518}"/>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7CA41455-CA06-D5C0-E31C-25688AD7CA46}"/>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4" name="Footer Placeholder 3">
            <a:extLst>
              <a:ext uri="{FF2B5EF4-FFF2-40B4-BE49-F238E27FC236}">
                <a16:creationId xmlns:a16="http://schemas.microsoft.com/office/drawing/2014/main" id="{A8DD3905-1289-41D1-7DF8-EBECC785F330}"/>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BB369F50-B0A7-8B05-E064-FE5A120A1EE2}"/>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2926689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42485F-E0DD-2F13-60BD-DB3776CEC454}"/>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3" name="Footer Placeholder 2">
            <a:extLst>
              <a:ext uri="{FF2B5EF4-FFF2-40B4-BE49-F238E27FC236}">
                <a16:creationId xmlns:a16="http://schemas.microsoft.com/office/drawing/2014/main" id="{6D71CFFE-BDB3-8023-1C49-F713D60B2830}"/>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7DA82FD3-4884-665E-CDA2-7B6B944FB826}"/>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2712271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11E37-868B-FE37-5ABA-9AB0738E5A17}"/>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9D33C3B2-F590-5099-E02C-498A432DEE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E4D14BEB-3385-D858-AE59-0DD52ECDA2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8E21E98-F9B2-BF78-BFC6-47EC0B3D20BC}"/>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6" name="Footer Placeholder 5">
            <a:extLst>
              <a:ext uri="{FF2B5EF4-FFF2-40B4-BE49-F238E27FC236}">
                <a16:creationId xmlns:a16="http://schemas.microsoft.com/office/drawing/2014/main" id="{4A046102-048F-6155-2CAC-00A01736239A}"/>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EDD181BE-FA89-F019-B5C9-F8E2632D76B7}"/>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3814783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A4A01-370E-365A-18DE-A91A193E0CED}"/>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B39C76FB-4CA5-4CC7-956A-09AC20DEE8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0D0C958A-EE2E-847B-7A3D-CFFF0074BC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C155F5EF-82FC-427D-7334-608386BE41B9}"/>
              </a:ext>
            </a:extLst>
          </p:cNvPr>
          <p:cNvSpPr>
            <a:spLocks noGrp="1"/>
          </p:cNvSpPr>
          <p:nvPr>
            <p:ph type="dt" sz="half" idx="10"/>
          </p:nvPr>
        </p:nvSpPr>
        <p:spPr/>
        <p:txBody>
          <a:bodyPr/>
          <a:lstStyle/>
          <a:p>
            <a:fld id="{E8110BBD-7143-417B-BC1E-CBD5038B3CEC}" type="datetimeFigureOut">
              <a:rPr lang="zh-CN" altLang="en-US" smtClean="0"/>
              <a:t>2025/3/20</a:t>
            </a:fld>
            <a:endParaRPr lang="zh-CN" altLang="en-US"/>
          </a:p>
        </p:txBody>
      </p:sp>
      <p:sp>
        <p:nvSpPr>
          <p:cNvPr id="6" name="Footer Placeholder 5">
            <a:extLst>
              <a:ext uri="{FF2B5EF4-FFF2-40B4-BE49-F238E27FC236}">
                <a16:creationId xmlns:a16="http://schemas.microsoft.com/office/drawing/2014/main" id="{AF6A93BF-47B1-DE39-C2DE-925BF67E6D8F}"/>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2E4F938A-63E1-1B3A-123D-670873A87DA5}"/>
              </a:ext>
            </a:extLst>
          </p:cNvPr>
          <p:cNvSpPr>
            <a:spLocks noGrp="1"/>
          </p:cNvSpPr>
          <p:nvPr>
            <p:ph type="sldNum" sz="quarter" idx="12"/>
          </p:nvPr>
        </p:nvSpPr>
        <p:spPr/>
        <p:txBody>
          <a:body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3177226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E13623-2F92-FE9E-7AE5-4CA59DD4FB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E661908B-B778-2700-37AC-8E46BED140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BE5D91C8-1B62-86C8-CD6E-B543793086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8110BBD-7143-417B-BC1E-CBD5038B3CEC}" type="datetimeFigureOut">
              <a:rPr lang="zh-CN" altLang="en-US" smtClean="0"/>
              <a:t>2025/3/20</a:t>
            </a:fld>
            <a:endParaRPr lang="zh-CN" altLang="en-US"/>
          </a:p>
        </p:txBody>
      </p:sp>
      <p:sp>
        <p:nvSpPr>
          <p:cNvPr id="5" name="Footer Placeholder 4">
            <a:extLst>
              <a:ext uri="{FF2B5EF4-FFF2-40B4-BE49-F238E27FC236}">
                <a16:creationId xmlns:a16="http://schemas.microsoft.com/office/drawing/2014/main" id="{E98AEA6A-1548-EAEC-6EC9-A6B6F7AFEE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E8F41880-55C0-9AB3-1BA4-A7AAF1A26C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3C7EF75-C998-495E-9CA9-DFFF2056226C}" type="slidenum">
              <a:rPr lang="zh-CN" altLang="en-US" smtClean="0"/>
              <a:t>‹#›</a:t>
            </a:fld>
            <a:endParaRPr lang="zh-CN" altLang="en-US"/>
          </a:p>
        </p:txBody>
      </p:sp>
    </p:spTree>
    <p:extLst>
      <p:ext uri="{BB962C8B-B14F-4D97-AF65-F5344CB8AC3E}">
        <p14:creationId xmlns:p14="http://schemas.microsoft.com/office/powerpoint/2010/main" val="39639609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youtube.com/watch?v=EWvNQjAaOHw"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AE876-E496-EE36-6461-0C0A6CEFD972}"/>
              </a:ext>
            </a:extLst>
          </p:cNvPr>
          <p:cNvSpPr>
            <a:spLocks noGrp="1"/>
          </p:cNvSpPr>
          <p:nvPr>
            <p:ph type="ctrTitle"/>
          </p:nvPr>
        </p:nvSpPr>
        <p:spPr/>
        <p:txBody>
          <a:bodyPr/>
          <a:lstStyle/>
          <a:p>
            <a:r>
              <a:rPr lang="en-US" altLang="zh-CN" dirty="0"/>
              <a:t>How to use LLMs?</a:t>
            </a:r>
            <a:endParaRPr lang="zh-CN" altLang="en-US" dirty="0"/>
          </a:p>
        </p:txBody>
      </p:sp>
      <p:sp>
        <p:nvSpPr>
          <p:cNvPr id="3" name="Subtitle 2">
            <a:extLst>
              <a:ext uri="{FF2B5EF4-FFF2-40B4-BE49-F238E27FC236}">
                <a16:creationId xmlns:a16="http://schemas.microsoft.com/office/drawing/2014/main" id="{FF47DBF9-C47D-65AF-0841-325BF3F31866}"/>
              </a:ext>
            </a:extLst>
          </p:cNvPr>
          <p:cNvSpPr>
            <a:spLocks noGrp="1"/>
          </p:cNvSpPr>
          <p:nvPr>
            <p:ph type="subTitle" idx="1"/>
          </p:nvPr>
        </p:nvSpPr>
        <p:spPr/>
        <p:txBody>
          <a:bodyPr/>
          <a:lstStyle/>
          <a:p>
            <a:pPr algn="r"/>
            <a:r>
              <a:rPr lang="en-US" altLang="zh-CN" dirty="0"/>
              <a:t>- By Siwen Wang</a:t>
            </a:r>
            <a:endParaRPr lang="zh-CN" altLang="en-US" dirty="0"/>
          </a:p>
        </p:txBody>
      </p:sp>
    </p:spTree>
    <p:extLst>
      <p:ext uri="{BB962C8B-B14F-4D97-AF65-F5344CB8AC3E}">
        <p14:creationId xmlns:p14="http://schemas.microsoft.com/office/powerpoint/2010/main" val="4115465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C3A4F-AE27-47B9-A4B4-31DACEC99F1A}"/>
              </a:ext>
            </a:extLst>
          </p:cNvPr>
          <p:cNvSpPr>
            <a:spLocks noGrp="1"/>
          </p:cNvSpPr>
          <p:nvPr>
            <p:ph type="title"/>
          </p:nvPr>
        </p:nvSpPr>
        <p:spPr/>
        <p:txBody>
          <a:bodyPr/>
          <a:lstStyle/>
          <a:p>
            <a:r>
              <a:rPr lang="en-US" altLang="zh-CN" dirty="0"/>
              <a:t>Part II- Using the document uploader capability to generate AP review guide</a:t>
            </a:r>
            <a:endParaRPr lang="zh-CN" altLang="en-US" dirty="0"/>
          </a:p>
        </p:txBody>
      </p:sp>
      <p:sp>
        <p:nvSpPr>
          <p:cNvPr id="3" name="Content Placeholder 2">
            <a:extLst>
              <a:ext uri="{FF2B5EF4-FFF2-40B4-BE49-F238E27FC236}">
                <a16:creationId xmlns:a16="http://schemas.microsoft.com/office/drawing/2014/main" id="{29F54DA7-9A94-F551-95B8-7CC65881B951}"/>
              </a:ext>
            </a:extLst>
          </p:cNvPr>
          <p:cNvSpPr>
            <a:spLocks noGrp="1"/>
          </p:cNvSpPr>
          <p:nvPr>
            <p:ph idx="1"/>
          </p:nvPr>
        </p:nvSpPr>
        <p:spPr/>
        <p:txBody>
          <a:bodyPr/>
          <a:lstStyle/>
          <a:p>
            <a:r>
              <a:rPr lang="en-US" altLang="zh-CN" dirty="0"/>
              <a:t>You can upload the study guide from </a:t>
            </a:r>
            <a:r>
              <a:rPr lang="en-US" altLang="zh-CN" dirty="0" err="1"/>
              <a:t>CollegeBoard</a:t>
            </a:r>
            <a:r>
              <a:rPr lang="en-US" altLang="zh-CN" dirty="0"/>
              <a:t> chapter by chapter and ask it to generate a summary for you </a:t>
            </a:r>
          </a:p>
          <a:p>
            <a:r>
              <a:rPr lang="en-US" altLang="zh-CN" dirty="0"/>
              <a:t>However, don’t forget to read it to ensure it did not make things up</a:t>
            </a:r>
            <a:endParaRPr lang="zh-CN" altLang="en-US" dirty="0"/>
          </a:p>
        </p:txBody>
      </p:sp>
      <p:pic>
        <p:nvPicPr>
          <p:cNvPr id="8" name="Picture 7" descr="A screenshot of a computer&#10;&#10;AI-generated content may be incorrect.">
            <a:extLst>
              <a:ext uri="{FF2B5EF4-FFF2-40B4-BE49-F238E27FC236}">
                <a16:creationId xmlns:a16="http://schemas.microsoft.com/office/drawing/2014/main" id="{3997CD84-CBA1-A8A1-256C-657857BCD0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8160" y="3521229"/>
            <a:ext cx="6096000" cy="2790671"/>
          </a:xfrm>
          <a:prstGeom prst="rect">
            <a:avLst/>
          </a:prstGeom>
        </p:spPr>
      </p:pic>
    </p:spTree>
    <p:extLst>
      <p:ext uri="{BB962C8B-B14F-4D97-AF65-F5344CB8AC3E}">
        <p14:creationId xmlns:p14="http://schemas.microsoft.com/office/powerpoint/2010/main" val="2377848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77141-EAD6-485E-3B11-CD36A084F019}"/>
              </a:ext>
            </a:extLst>
          </p:cNvPr>
          <p:cNvSpPr>
            <a:spLocks noGrp="1"/>
          </p:cNvSpPr>
          <p:nvPr>
            <p:ph type="title"/>
          </p:nvPr>
        </p:nvSpPr>
        <p:spPr/>
        <p:txBody>
          <a:bodyPr/>
          <a:lstStyle/>
          <a:p>
            <a:r>
              <a:rPr lang="en-US" altLang="zh-CN" dirty="0"/>
              <a:t>LLM with Voice Capability </a:t>
            </a:r>
            <a:endParaRPr lang="zh-CN" altLang="en-US" dirty="0"/>
          </a:p>
        </p:txBody>
      </p:sp>
      <p:sp>
        <p:nvSpPr>
          <p:cNvPr id="3" name="Content Placeholder 2">
            <a:extLst>
              <a:ext uri="{FF2B5EF4-FFF2-40B4-BE49-F238E27FC236}">
                <a16:creationId xmlns:a16="http://schemas.microsoft.com/office/drawing/2014/main" id="{6CF2B850-B840-D521-885E-4ADA2F89214E}"/>
              </a:ext>
            </a:extLst>
          </p:cNvPr>
          <p:cNvSpPr>
            <a:spLocks noGrp="1"/>
          </p:cNvSpPr>
          <p:nvPr>
            <p:ph idx="1"/>
          </p:nvPr>
        </p:nvSpPr>
        <p:spPr>
          <a:xfrm>
            <a:off x="746760" y="1690688"/>
            <a:ext cx="10515600" cy="4351338"/>
          </a:xfrm>
        </p:spPr>
        <p:txBody>
          <a:bodyPr/>
          <a:lstStyle/>
          <a:p>
            <a:r>
              <a:rPr lang="en-US" altLang="zh-CN" dirty="0"/>
              <a:t>Some LLMs (e.g. </a:t>
            </a:r>
            <a:r>
              <a:rPr lang="en-US" altLang="zh-CN" dirty="0" err="1"/>
              <a:t>seasame</a:t>
            </a:r>
            <a:r>
              <a:rPr lang="en-US" altLang="zh-CN" dirty="0"/>
              <a:t> AI) allow you to talk to it using voice. I haven’t found them to be particularly helpful for me. </a:t>
            </a:r>
          </a:p>
          <a:p>
            <a:r>
              <a:rPr lang="en-US" altLang="zh-CN" dirty="0"/>
              <a:t>Best for:</a:t>
            </a:r>
          </a:p>
          <a:p>
            <a:pPr lvl="1"/>
            <a:r>
              <a:rPr lang="en-US" altLang="zh-CN" dirty="0"/>
              <a:t>1. Maybe some interesting projects?</a:t>
            </a:r>
          </a:p>
          <a:p>
            <a:pPr lvl="1"/>
            <a:r>
              <a:rPr lang="en-US" altLang="zh-CN" dirty="0"/>
              <a:t>2. Maybe you don’t want to type out your questions?</a:t>
            </a:r>
          </a:p>
          <a:p>
            <a:pPr lvl="1"/>
            <a:r>
              <a:rPr lang="en-US" altLang="zh-CN" dirty="0"/>
              <a:t>3. Conversation partner?</a:t>
            </a:r>
          </a:p>
          <a:p>
            <a:pPr lvl="1"/>
            <a:endParaRPr lang="en-US" altLang="zh-CN" dirty="0"/>
          </a:p>
          <a:p>
            <a:pPr lvl="1"/>
            <a:endParaRPr lang="en-US" altLang="zh-CN" dirty="0"/>
          </a:p>
          <a:p>
            <a:endParaRPr lang="zh-CN" altLang="en-US" dirty="0"/>
          </a:p>
        </p:txBody>
      </p:sp>
      <p:pic>
        <p:nvPicPr>
          <p:cNvPr id="5" name="Picture 4" descr="A screenshot of a video call&#10;&#10;AI-generated content may be incorrect.">
            <a:extLst>
              <a:ext uri="{FF2B5EF4-FFF2-40B4-BE49-F238E27FC236}">
                <a16:creationId xmlns:a16="http://schemas.microsoft.com/office/drawing/2014/main" id="{1EDB8409-23E2-AF47-8535-FA92D5AC70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3600" y="3914420"/>
            <a:ext cx="4306920" cy="2687258"/>
          </a:xfrm>
          <a:prstGeom prst="rect">
            <a:avLst/>
          </a:prstGeom>
        </p:spPr>
      </p:pic>
    </p:spTree>
    <p:extLst>
      <p:ext uri="{BB962C8B-B14F-4D97-AF65-F5344CB8AC3E}">
        <p14:creationId xmlns:p14="http://schemas.microsoft.com/office/powerpoint/2010/main" val="29683503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5D93C-0EAA-A52D-5E73-A7B1F81C9BBE}"/>
              </a:ext>
            </a:extLst>
          </p:cNvPr>
          <p:cNvSpPr>
            <a:spLocks noGrp="1"/>
          </p:cNvSpPr>
          <p:nvPr>
            <p:ph type="title"/>
          </p:nvPr>
        </p:nvSpPr>
        <p:spPr/>
        <p:txBody>
          <a:bodyPr/>
          <a:lstStyle/>
          <a:p>
            <a:r>
              <a:rPr lang="en-US" altLang="zh-CN" dirty="0"/>
              <a:t>LLM as Podcast</a:t>
            </a:r>
            <a:endParaRPr lang="zh-CN" altLang="en-US" dirty="0"/>
          </a:p>
        </p:txBody>
      </p:sp>
      <p:sp>
        <p:nvSpPr>
          <p:cNvPr id="3" name="Content Placeholder 2">
            <a:extLst>
              <a:ext uri="{FF2B5EF4-FFF2-40B4-BE49-F238E27FC236}">
                <a16:creationId xmlns:a16="http://schemas.microsoft.com/office/drawing/2014/main" id="{6DA69669-B875-1E20-B411-24734C965130}"/>
              </a:ext>
            </a:extLst>
          </p:cNvPr>
          <p:cNvSpPr>
            <a:spLocks noGrp="1"/>
          </p:cNvSpPr>
          <p:nvPr>
            <p:ph idx="1"/>
          </p:nvPr>
        </p:nvSpPr>
        <p:spPr>
          <a:xfrm>
            <a:off x="594360" y="1690688"/>
            <a:ext cx="10515600" cy="4351338"/>
          </a:xfrm>
        </p:spPr>
        <p:txBody>
          <a:bodyPr/>
          <a:lstStyle/>
          <a:p>
            <a:r>
              <a:rPr lang="en-US" altLang="zh-CN" b="1" dirty="0"/>
              <a:t>Google </a:t>
            </a:r>
            <a:r>
              <a:rPr lang="en-US" altLang="zh-CN" b="1" dirty="0" err="1"/>
              <a:t>NotebookLM</a:t>
            </a:r>
            <a:r>
              <a:rPr lang="en-US" altLang="zh-CN" b="1" dirty="0"/>
              <a:t> </a:t>
            </a:r>
            <a:r>
              <a:rPr lang="en-US" altLang="zh-CN" dirty="0"/>
              <a:t>can generate a </a:t>
            </a:r>
            <a:r>
              <a:rPr lang="en-US" altLang="zh-CN" b="1" dirty="0"/>
              <a:t>podcast</a:t>
            </a:r>
            <a:r>
              <a:rPr lang="en-US" altLang="zh-CN" dirty="0"/>
              <a:t> based on the document you feed to it. This feature is quite interesting, I tried it with some research paper that’s hard to understand, and listening to two people talking about it maybe helped a little bit :p</a:t>
            </a:r>
          </a:p>
          <a:p>
            <a:pPr marL="0" indent="0">
              <a:buNone/>
            </a:pPr>
            <a:endParaRPr lang="zh-CN" altLang="en-US" dirty="0"/>
          </a:p>
        </p:txBody>
      </p:sp>
      <p:pic>
        <p:nvPicPr>
          <p:cNvPr id="5" name="Picture 4" descr="A screenshot of a computer&#10;&#10;AI-generated content may be incorrect.">
            <a:extLst>
              <a:ext uri="{FF2B5EF4-FFF2-40B4-BE49-F238E27FC236}">
                <a16:creationId xmlns:a16="http://schemas.microsoft.com/office/drawing/2014/main" id="{A10E1487-0962-D21A-2DA7-C4460D84F4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7853" y="3429000"/>
            <a:ext cx="6751907" cy="3242183"/>
          </a:xfrm>
          <a:prstGeom prst="rect">
            <a:avLst/>
          </a:prstGeom>
        </p:spPr>
      </p:pic>
      <p:sp>
        <p:nvSpPr>
          <p:cNvPr id="6" name="Oval 5">
            <a:extLst>
              <a:ext uri="{FF2B5EF4-FFF2-40B4-BE49-F238E27FC236}">
                <a16:creationId xmlns:a16="http://schemas.microsoft.com/office/drawing/2014/main" id="{F091056E-802B-C9AF-BA2E-62C2C4C94CFD}"/>
              </a:ext>
            </a:extLst>
          </p:cNvPr>
          <p:cNvSpPr/>
          <p:nvPr/>
        </p:nvSpPr>
        <p:spPr>
          <a:xfrm>
            <a:off x="9692640" y="3974526"/>
            <a:ext cx="2428240" cy="98552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70778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99F0-0880-1562-A2D4-6C09753F91AE}"/>
              </a:ext>
            </a:extLst>
          </p:cNvPr>
          <p:cNvSpPr>
            <a:spLocks noGrp="1"/>
          </p:cNvSpPr>
          <p:nvPr>
            <p:ph type="title"/>
          </p:nvPr>
        </p:nvSpPr>
        <p:spPr/>
        <p:txBody>
          <a:bodyPr/>
          <a:lstStyle/>
          <a:p>
            <a:r>
              <a:rPr lang="en-US" altLang="zh-CN" dirty="0"/>
              <a:t>LLM with Image understanding capability</a:t>
            </a:r>
            <a:endParaRPr lang="zh-CN" altLang="en-US" dirty="0"/>
          </a:p>
        </p:txBody>
      </p:sp>
      <p:sp>
        <p:nvSpPr>
          <p:cNvPr id="3" name="Content Placeholder 2">
            <a:extLst>
              <a:ext uri="{FF2B5EF4-FFF2-40B4-BE49-F238E27FC236}">
                <a16:creationId xmlns:a16="http://schemas.microsoft.com/office/drawing/2014/main" id="{E1BB7385-202F-4265-9189-BF03655A0EC1}"/>
              </a:ext>
            </a:extLst>
          </p:cNvPr>
          <p:cNvSpPr>
            <a:spLocks noGrp="1"/>
          </p:cNvSpPr>
          <p:nvPr>
            <p:ph idx="1"/>
          </p:nvPr>
        </p:nvSpPr>
        <p:spPr/>
        <p:txBody>
          <a:bodyPr/>
          <a:lstStyle/>
          <a:p>
            <a:r>
              <a:rPr lang="en-US" altLang="zh-CN" dirty="0"/>
              <a:t>Some LLMs allow you to input images and it can understand information in the image</a:t>
            </a:r>
          </a:p>
          <a:p>
            <a:r>
              <a:rPr lang="en-US" altLang="zh-CN" dirty="0"/>
              <a:t>Some use cases:</a:t>
            </a:r>
          </a:p>
          <a:p>
            <a:pPr lvl="1"/>
            <a:r>
              <a:rPr lang="en-US" altLang="zh-CN" dirty="0"/>
              <a:t>1. Game agents</a:t>
            </a:r>
          </a:p>
          <a:p>
            <a:pPr lvl="1"/>
            <a:r>
              <a:rPr lang="en-US" altLang="zh-CN" dirty="0"/>
              <a:t>2. OCR (i.e. extract texts from images)</a:t>
            </a:r>
            <a:endParaRPr lang="zh-CN" altLang="en-US" dirty="0"/>
          </a:p>
        </p:txBody>
      </p:sp>
      <p:pic>
        <p:nvPicPr>
          <p:cNvPr id="5" name="Picture 4" descr="A screenshot of a video game&#10;&#10;AI-generated content may be incorrect.">
            <a:extLst>
              <a:ext uri="{FF2B5EF4-FFF2-40B4-BE49-F238E27FC236}">
                <a16:creationId xmlns:a16="http://schemas.microsoft.com/office/drawing/2014/main" id="{0BB10B3B-FC6A-E72D-1179-B102616970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9120" y="4304123"/>
            <a:ext cx="4353926" cy="2188752"/>
          </a:xfrm>
          <a:prstGeom prst="rect">
            <a:avLst/>
          </a:prstGeom>
        </p:spPr>
      </p:pic>
      <p:pic>
        <p:nvPicPr>
          <p:cNvPr id="7" name="Picture 6" descr="A white background with black text&#10;&#10;AI-generated content may be incorrect.">
            <a:extLst>
              <a:ext uri="{FF2B5EF4-FFF2-40B4-BE49-F238E27FC236}">
                <a16:creationId xmlns:a16="http://schemas.microsoft.com/office/drawing/2014/main" id="{10A015AD-531D-DB92-7C66-31A871EB5477}"/>
              </a:ext>
            </a:extLst>
          </p:cNvPr>
          <p:cNvPicPr>
            <a:picLocks noChangeAspect="1"/>
          </p:cNvPicPr>
          <p:nvPr/>
        </p:nvPicPr>
        <p:blipFill>
          <a:blip r:embed="rId3">
            <a:extLst>
              <a:ext uri="{28A0092B-C50C-407E-A947-70E740481C1C}">
                <a14:useLocalDpi xmlns:a14="http://schemas.microsoft.com/office/drawing/2010/main" val="0"/>
              </a:ext>
            </a:extLst>
          </a:blip>
          <a:srcRect l="36946"/>
          <a:stretch/>
        </p:blipFill>
        <p:spPr>
          <a:xfrm>
            <a:off x="7721600" y="3931512"/>
            <a:ext cx="4196080" cy="2561363"/>
          </a:xfrm>
          <a:prstGeom prst="rect">
            <a:avLst/>
          </a:prstGeom>
        </p:spPr>
      </p:pic>
      <p:sp>
        <p:nvSpPr>
          <p:cNvPr id="8" name="Oval 7">
            <a:extLst>
              <a:ext uri="{FF2B5EF4-FFF2-40B4-BE49-F238E27FC236}">
                <a16:creationId xmlns:a16="http://schemas.microsoft.com/office/drawing/2014/main" id="{67B8BB40-B34A-C4EF-A571-1516FDAE13BE}"/>
              </a:ext>
            </a:extLst>
          </p:cNvPr>
          <p:cNvSpPr/>
          <p:nvPr/>
        </p:nvSpPr>
        <p:spPr>
          <a:xfrm>
            <a:off x="8677296" y="5810536"/>
            <a:ext cx="213360" cy="19304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Oval 8">
            <a:extLst>
              <a:ext uri="{FF2B5EF4-FFF2-40B4-BE49-F238E27FC236}">
                <a16:creationId xmlns:a16="http://schemas.microsoft.com/office/drawing/2014/main" id="{1A785D8C-676E-D605-EF53-BFDDA7FA757B}"/>
              </a:ext>
            </a:extLst>
          </p:cNvPr>
          <p:cNvSpPr/>
          <p:nvPr/>
        </p:nvSpPr>
        <p:spPr>
          <a:xfrm>
            <a:off x="9144329" y="5815451"/>
            <a:ext cx="213360" cy="188125"/>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56330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88A2F-63AB-6156-E22E-9F6D9C327FBF}"/>
              </a:ext>
            </a:extLst>
          </p:cNvPr>
          <p:cNvSpPr>
            <a:spLocks noGrp="1"/>
          </p:cNvSpPr>
          <p:nvPr>
            <p:ph type="title"/>
          </p:nvPr>
        </p:nvSpPr>
        <p:spPr/>
        <p:txBody>
          <a:bodyPr/>
          <a:lstStyle/>
          <a:p>
            <a:r>
              <a:rPr lang="en-US" altLang="zh-CN" dirty="0"/>
              <a:t>LLM as image generator (Text to Image) </a:t>
            </a:r>
            <a:endParaRPr lang="zh-CN" altLang="en-US" dirty="0"/>
          </a:p>
        </p:txBody>
      </p:sp>
      <p:sp>
        <p:nvSpPr>
          <p:cNvPr id="3" name="Content Placeholder 2">
            <a:extLst>
              <a:ext uri="{FF2B5EF4-FFF2-40B4-BE49-F238E27FC236}">
                <a16:creationId xmlns:a16="http://schemas.microsoft.com/office/drawing/2014/main" id="{085DFFF8-D5FC-CE1C-4203-AC885F31BDB5}"/>
              </a:ext>
            </a:extLst>
          </p:cNvPr>
          <p:cNvSpPr>
            <a:spLocks noGrp="1"/>
          </p:cNvSpPr>
          <p:nvPr>
            <p:ph idx="1"/>
          </p:nvPr>
        </p:nvSpPr>
        <p:spPr/>
        <p:txBody>
          <a:bodyPr/>
          <a:lstStyle/>
          <a:p>
            <a:r>
              <a:rPr lang="en-US" altLang="zh-CN" dirty="0"/>
              <a:t>Models like </a:t>
            </a:r>
            <a:r>
              <a:rPr lang="en-US" altLang="zh-CN" b="1" dirty="0"/>
              <a:t>Stable diffusion, ChatGPT DALL.E </a:t>
            </a:r>
            <a:r>
              <a:rPr lang="en-US" altLang="zh-CN" dirty="0"/>
              <a:t>can generate images based on text prompt</a:t>
            </a:r>
          </a:p>
          <a:p>
            <a:r>
              <a:rPr lang="en-US" altLang="zh-CN" dirty="0"/>
              <a:t>Best for:</a:t>
            </a:r>
          </a:p>
          <a:p>
            <a:pPr lvl="1"/>
            <a:r>
              <a:rPr lang="en-US" altLang="zh-CN" dirty="0"/>
              <a:t>1. Design work</a:t>
            </a:r>
            <a:endParaRPr lang="zh-CN" altLang="en-US" dirty="0"/>
          </a:p>
        </p:txBody>
      </p:sp>
      <p:pic>
        <p:nvPicPr>
          <p:cNvPr id="5" name="Picture 4" descr="A screenshot of a video game&#10;&#10;AI-generated content may be incorrect.">
            <a:extLst>
              <a:ext uri="{FF2B5EF4-FFF2-40B4-BE49-F238E27FC236}">
                <a16:creationId xmlns:a16="http://schemas.microsoft.com/office/drawing/2014/main" id="{FDC7B6E1-547F-322A-52FA-259EAEA71C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9733" y="3566160"/>
            <a:ext cx="7803771" cy="3291839"/>
          </a:xfrm>
          <a:prstGeom prst="rect">
            <a:avLst/>
          </a:prstGeom>
        </p:spPr>
      </p:pic>
    </p:spTree>
    <p:extLst>
      <p:ext uri="{BB962C8B-B14F-4D97-AF65-F5344CB8AC3E}">
        <p14:creationId xmlns:p14="http://schemas.microsoft.com/office/powerpoint/2010/main" val="11040521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3BA0C-F553-DCBA-927D-02CDA5486CC3}"/>
              </a:ext>
            </a:extLst>
          </p:cNvPr>
          <p:cNvSpPr>
            <a:spLocks noGrp="1"/>
          </p:cNvSpPr>
          <p:nvPr>
            <p:ph type="title"/>
          </p:nvPr>
        </p:nvSpPr>
        <p:spPr/>
        <p:txBody>
          <a:bodyPr/>
          <a:lstStyle/>
          <a:p>
            <a:r>
              <a:rPr lang="en-US" altLang="zh-CN" dirty="0"/>
              <a:t>LLM as video generator (Text to Video)</a:t>
            </a:r>
            <a:endParaRPr lang="zh-CN" altLang="en-US" dirty="0"/>
          </a:p>
        </p:txBody>
      </p:sp>
      <p:sp>
        <p:nvSpPr>
          <p:cNvPr id="3" name="Content Placeholder 2">
            <a:extLst>
              <a:ext uri="{FF2B5EF4-FFF2-40B4-BE49-F238E27FC236}">
                <a16:creationId xmlns:a16="http://schemas.microsoft.com/office/drawing/2014/main" id="{9906A5AD-30B8-0650-53A1-06BCB6544036}"/>
              </a:ext>
            </a:extLst>
          </p:cNvPr>
          <p:cNvSpPr>
            <a:spLocks noGrp="1"/>
          </p:cNvSpPr>
          <p:nvPr>
            <p:ph idx="1"/>
          </p:nvPr>
        </p:nvSpPr>
        <p:spPr/>
        <p:txBody>
          <a:bodyPr/>
          <a:lstStyle/>
          <a:p>
            <a:r>
              <a:rPr lang="en-US" altLang="zh-CN" dirty="0"/>
              <a:t>Models like Google Veo 2</a:t>
            </a:r>
            <a:endParaRPr lang="zh-CN" altLang="en-US" dirty="0"/>
          </a:p>
        </p:txBody>
      </p:sp>
    </p:spTree>
    <p:extLst>
      <p:ext uri="{BB962C8B-B14F-4D97-AF65-F5344CB8AC3E}">
        <p14:creationId xmlns:p14="http://schemas.microsoft.com/office/powerpoint/2010/main" val="780978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C19B5-EF83-51C5-E4F1-68FC55F7322D}"/>
              </a:ext>
            </a:extLst>
          </p:cNvPr>
          <p:cNvSpPr>
            <a:spLocks noGrp="1"/>
          </p:cNvSpPr>
          <p:nvPr>
            <p:ph type="title"/>
          </p:nvPr>
        </p:nvSpPr>
        <p:spPr/>
        <p:txBody>
          <a:bodyPr/>
          <a:lstStyle/>
          <a:p>
            <a:r>
              <a:rPr lang="en-US" altLang="zh-CN" dirty="0"/>
              <a:t>LLM as music generator </a:t>
            </a:r>
            <a:endParaRPr lang="zh-CN" altLang="en-US" dirty="0"/>
          </a:p>
        </p:txBody>
      </p:sp>
      <p:sp>
        <p:nvSpPr>
          <p:cNvPr id="3" name="Content Placeholder 2">
            <a:extLst>
              <a:ext uri="{FF2B5EF4-FFF2-40B4-BE49-F238E27FC236}">
                <a16:creationId xmlns:a16="http://schemas.microsoft.com/office/drawing/2014/main" id="{CCB08CD0-12A1-B8E3-F93A-BE0392A4BD1D}"/>
              </a:ext>
            </a:extLst>
          </p:cNvPr>
          <p:cNvSpPr>
            <a:spLocks noGrp="1"/>
          </p:cNvSpPr>
          <p:nvPr>
            <p:ph idx="1"/>
          </p:nvPr>
        </p:nvSpPr>
        <p:spPr/>
        <p:txBody>
          <a:bodyPr/>
          <a:lstStyle/>
          <a:p>
            <a:endParaRPr lang="zh-CN" altLang="en-US"/>
          </a:p>
        </p:txBody>
      </p:sp>
    </p:spTree>
    <p:extLst>
      <p:ext uri="{BB962C8B-B14F-4D97-AF65-F5344CB8AC3E}">
        <p14:creationId xmlns:p14="http://schemas.microsoft.com/office/powerpoint/2010/main" val="2186706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A968E-E20F-459F-E585-CE5DCBB2B027}"/>
              </a:ext>
            </a:extLst>
          </p:cNvPr>
          <p:cNvSpPr>
            <a:spLocks noGrp="1"/>
          </p:cNvSpPr>
          <p:nvPr>
            <p:ph type="title"/>
          </p:nvPr>
        </p:nvSpPr>
        <p:spPr/>
        <p:txBody>
          <a:bodyPr/>
          <a:lstStyle/>
          <a:p>
            <a:r>
              <a:rPr lang="en-US" altLang="zh-CN" dirty="0"/>
              <a:t>LLM as Coding Assistant (Advanced)</a:t>
            </a:r>
            <a:endParaRPr lang="zh-CN" altLang="en-US" dirty="0"/>
          </a:p>
        </p:txBody>
      </p:sp>
      <p:sp>
        <p:nvSpPr>
          <p:cNvPr id="3" name="Content Placeholder 2">
            <a:extLst>
              <a:ext uri="{FF2B5EF4-FFF2-40B4-BE49-F238E27FC236}">
                <a16:creationId xmlns:a16="http://schemas.microsoft.com/office/drawing/2014/main" id="{5BB522AC-7C9E-4854-BB6E-92856F7730B5}"/>
              </a:ext>
            </a:extLst>
          </p:cNvPr>
          <p:cNvSpPr>
            <a:spLocks noGrp="1"/>
          </p:cNvSpPr>
          <p:nvPr>
            <p:ph idx="1"/>
          </p:nvPr>
        </p:nvSpPr>
        <p:spPr/>
        <p:txBody>
          <a:bodyPr/>
          <a:lstStyle/>
          <a:p>
            <a:r>
              <a:rPr lang="en-US" altLang="zh-CN" dirty="0"/>
              <a:t>There are LLM-integrated IDEs such as Cursor that can make coding much easier and more convenient. </a:t>
            </a:r>
          </a:p>
          <a:p>
            <a:r>
              <a:rPr lang="en-US" altLang="zh-CN" dirty="0"/>
              <a:t>Best for: </a:t>
            </a:r>
          </a:p>
          <a:p>
            <a:pPr lvl="1"/>
            <a:r>
              <a:rPr lang="en-US" altLang="zh-CN" dirty="0"/>
              <a:t>Coding</a:t>
            </a:r>
          </a:p>
        </p:txBody>
      </p:sp>
      <p:pic>
        <p:nvPicPr>
          <p:cNvPr id="5" name="Picture 4" descr="A screenshot of a computer&#10;&#10;AI-generated content may be incorrect.">
            <a:extLst>
              <a:ext uri="{FF2B5EF4-FFF2-40B4-BE49-F238E27FC236}">
                <a16:creationId xmlns:a16="http://schemas.microsoft.com/office/drawing/2014/main" id="{7F2FBA89-31BF-EBFD-FE97-FEA29A915C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0327" y="3429001"/>
            <a:ext cx="6215718" cy="2882900"/>
          </a:xfrm>
          <a:prstGeom prst="rect">
            <a:avLst/>
          </a:prstGeom>
        </p:spPr>
      </p:pic>
    </p:spTree>
    <p:extLst>
      <p:ext uri="{BB962C8B-B14F-4D97-AF65-F5344CB8AC3E}">
        <p14:creationId xmlns:p14="http://schemas.microsoft.com/office/powerpoint/2010/main" val="2611726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FD10E-6393-723F-0430-6CC7F6D4A8D1}"/>
              </a:ext>
            </a:extLst>
          </p:cNvPr>
          <p:cNvSpPr>
            <a:spLocks noGrp="1"/>
          </p:cNvSpPr>
          <p:nvPr>
            <p:ph type="title"/>
          </p:nvPr>
        </p:nvSpPr>
        <p:spPr/>
        <p:txBody>
          <a:bodyPr/>
          <a:lstStyle/>
          <a:p>
            <a:r>
              <a:rPr lang="en-US" altLang="zh-CN" dirty="0"/>
              <a:t>Customized LLMs (Advanced use)</a:t>
            </a:r>
            <a:endParaRPr lang="zh-CN" altLang="en-US" dirty="0"/>
          </a:p>
        </p:txBody>
      </p:sp>
      <p:sp>
        <p:nvSpPr>
          <p:cNvPr id="3" name="Content Placeholder 2">
            <a:extLst>
              <a:ext uri="{FF2B5EF4-FFF2-40B4-BE49-F238E27FC236}">
                <a16:creationId xmlns:a16="http://schemas.microsoft.com/office/drawing/2014/main" id="{D9F5A8C8-C5F7-4874-2ED3-EBEFE4E2895E}"/>
              </a:ext>
            </a:extLst>
          </p:cNvPr>
          <p:cNvSpPr>
            <a:spLocks noGrp="1"/>
          </p:cNvSpPr>
          <p:nvPr>
            <p:ph idx="1"/>
          </p:nvPr>
        </p:nvSpPr>
        <p:spPr/>
        <p:txBody>
          <a:bodyPr/>
          <a:lstStyle/>
          <a:p>
            <a:r>
              <a:rPr lang="en-US" altLang="zh-CN" dirty="0"/>
              <a:t>You can write </a:t>
            </a:r>
            <a:r>
              <a:rPr lang="en-US" altLang="zh-CN" b="1" dirty="0"/>
              <a:t>system prompt </a:t>
            </a:r>
            <a:r>
              <a:rPr lang="en-US" altLang="zh-CN" dirty="0"/>
              <a:t>for LLM to change its identify from a helpful assistant to whoever you want it to be, and to answer in a certain manner. </a:t>
            </a:r>
            <a:r>
              <a:rPr lang="en-US" altLang="zh-CN" b="1" dirty="0"/>
              <a:t>Some researches found that such “cosplay” improves response quality</a:t>
            </a:r>
            <a:r>
              <a:rPr lang="en-US" altLang="zh-CN" dirty="0"/>
              <a:t>.</a:t>
            </a:r>
          </a:p>
          <a:p>
            <a:r>
              <a:rPr lang="en-US" altLang="zh-CN" dirty="0"/>
              <a:t>Ex: In our </a:t>
            </a:r>
            <a:r>
              <a:rPr lang="en-US" altLang="zh-CN" dirty="0" err="1"/>
              <a:t>Pokemon</a:t>
            </a:r>
            <a:r>
              <a:rPr lang="en-US" altLang="zh-CN" dirty="0"/>
              <a:t> game AI, we told </a:t>
            </a:r>
            <a:r>
              <a:rPr lang="en-US" altLang="zh-CN" dirty="0" err="1"/>
              <a:t>Deepseek</a:t>
            </a:r>
            <a:r>
              <a:rPr lang="en-US" altLang="zh-CN" dirty="0"/>
              <a:t> that it is the “Best </a:t>
            </a:r>
            <a:r>
              <a:rPr lang="en-US" altLang="zh-CN" dirty="0" err="1"/>
              <a:t>Pokemon</a:t>
            </a:r>
            <a:r>
              <a:rPr lang="en-US" altLang="zh-CN" dirty="0"/>
              <a:t> Trainer in the World”. We hope it will give better responses. </a:t>
            </a:r>
            <a:endParaRPr lang="zh-CN" altLang="en-US" dirty="0"/>
          </a:p>
        </p:txBody>
      </p:sp>
    </p:spTree>
    <p:extLst>
      <p:ext uri="{BB962C8B-B14F-4D97-AF65-F5344CB8AC3E}">
        <p14:creationId xmlns:p14="http://schemas.microsoft.com/office/powerpoint/2010/main" val="562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F10B9-32BC-1E4F-0695-3A0378566928}"/>
              </a:ext>
            </a:extLst>
          </p:cNvPr>
          <p:cNvSpPr>
            <a:spLocks noGrp="1"/>
          </p:cNvSpPr>
          <p:nvPr>
            <p:ph type="title"/>
          </p:nvPr>
        </p:nvSpPr>
        <p:spPr/>
        <p:txBody>
          <a:bodyPr/>
          <a:lstStyle/>
          <a:p>
            <a:r>
              <a:rPr lang="en-US" altLang="zh-CN" dirty="0"/>
              <a:t>Preface</a:t>
            </a:r>
            <a:endParaRPr lang="zh-CN" altLang="en-US" dirty="0"/>
          </a:p>
        </p:txBody>
      </p:sp>
      <p:sp>
        <p:nvSpPr>
          <p:cNvPr id="3" name="Content Placeholder 2">
            <a:extLst>
              <a:ext uri="{FF2B5EF4-FFF2-40B4-BE49-F238E27FC236}">
                <a16:creationId xmlns:a16="http://schemas.microsoft.com/office/drawing/2014/main" id="{D830597D-6343-8BA7-A995-2CA1C1FD6CF6}"/>
              </a:ext>
            </a:extLst>
          </p:cNvPr>
          <p:cNvSpPr>
            <a:spLocks noGrp="1"/>
          </p:cNvSpPr>
          <p:nvPr>
            <p:ph idx="1"/>
          </p:nvPr>
        </p:nvSpPr>
        <p:spPr/>
        <p:txBody>
          <a:bodyPr/>
          <a:lstStyle/>
          <a:p>
            <a:r>
              <a:rPr lang="en-US" altLang="zh-CN" dirty="0"/>
              <a:t>This is a </a:t>
            </a:r>
            <a:r>
              <a:rPr lang="en-US" altLang="zh-CN" b="1" dirty="0"/>
              <a:t>comprehensive guide covering the usage of Large Language Models </a:t>
            </a:r>
            <a:r>
              <a:rPr lang="en-US" altLang="zh-CN" dirty="0"/>
              <a:t>(e.g. ChatGPT, Claude, </a:t>
            </a:r>
            <a:r>
              <a:rPr lang="en-US" altLang="zh-CN" dirty="0" err="1"/>
              <a:t>DeepSeek</a:t>
            </a:r>
            <a:r>
              <a:rPr lang="en-US" altLang="zh-CN" dirty="0"/>
              <a:t>). </a:t>
            </a:r>
          </a:p>
          <a:p>
            <a:r>
              <a:rPr lang="en-US" altLang="zh-CN" dirty="0"/>
              <a:t>Original credit goes to Andrej </a:t>
            </a:r>
            <a:r>
              <a:rPr lang="en-US" altLang="zh-CN" dirty="0" err="1"/>
              <a:t>Karpathy</a:t>
            </a:r>
            <a:r>
              <a:rPr lang="en-US" altLang="zh-CN" dirty="0"/>
              <a:t> (</a:t>
            </a:r>
            <a:r>
              <a:rPr lang="en-US" altLang="zh-CN" dirty="0">
                <a:hlinkClick r:id="rId2"/>
              </a:rPr>
              <a:t>https://www.youtube.com/watch?v=EWvNQjAaOHw</a:t>
            </a:r>
            <a:r>
              <a:rPr lang="en-US" altLang="zh-CN" dirty="0"/>
              <a:t>), I just summarize his words in this slides. Since in the post Tik-</a:t>
            </a:r>
            <a:r>
              <a:rPr lang="en-US" altLang="zh-CN" dirty="0" err="1"/>
              <a:t>tok</a:t>
            </a:r>
            <a:r>
              <a:rPr lang="en-US" altLang="zh-CN" dirty="0"/>
              <a:t> era, not many people still have the patience to watch a 2-hour long video anymore</a:t>
            </a:r>
          </a:p>
          <a:p>
            <a:pPr marL="0" indent="0">
              <a:buNone/>
            </a:pPr>
            <a:endParaRPr lang="zh-CN" altLang="en-US" dirty="0"/>
          </a:p>
        </p:txBody>
      </p:sp>
    </p:spTree>
    <p:extLst>
      <p:ext uri="{BB962C8B-B14F-4D97-AF65-F5344CB8AC3E}">
        <p14:creationId xmlns:p14="http://schemas.microsoft.com/office/powerpoint/2010/main" val="3378219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6B097-667F-8FEC-B0E3-827BC95EF825}"/>
              </a:ext>
            </a:extLst>
          </p:cNvPr>
          <p:cNvSpPr>
            <a:spLocks noGrp="1"/>
          </p:cNvSpPr>
          <p:nvPr>
            <p:ph type="title"/>
          </p:nvPr>
        </p:nvSpPr>
        <p:spPr/>
        <p:txBody>
          <a:bodyPr/>
          <a:lstStyle/>
          <a:p>
            <a:r>
              <a:rPr lang="en-US" altLang="zh-CN" dirty="0"/>
              <a:t>List of Common LLMs</a:t>
            </a:r>
            <a:endParaRPr lang="zh-CN" altLang="en-US" dirty="0"/>
          </a:p>
        </p:txBody>
      </p:sp>
      <p:sp>
        <p:nvSpPr>
          <p:cNvPr id="3" name="Content Placeholder 2">
            <a:extLst>
              <a:ext uri="{FF2B5EF4-FFF2-40B4-BE49-F238E27FC236}">
                <a16:creationId xmlns:a16="http://schemas.microsoft.com/office/drawing/2014/main" id="{B5F07D43-227A-6BEE-7121-796B2E3F45A2}"/>
              </a:ext>
            </a:extLst>
          </p:cNvPr>
          <p:cNvSpPr>
            <a:spLocks noGrp="1"/>
          </p:cNvSpPr>
          <p:nvPr>
            <p:ph idx="1"/>
          </p:nvPr>
        </p:nvSpPr>
        <p:spPr/>
        <p:txBody>
          <a:bodyPr>
            <a:normAutofit lnSpcReduction="10000"/>
          </a:bodyPr>
          <a:lstStyle/>
          <a:p>
            <a:r>
              <a:rPr lang="en-US" altLang="zh-CN" dirty="0"/>
              <a:t>The Founder of all:</a:t>
            </a:r>
          </a:p>
          <a:p>
            <a:pPr lvl="1"/>
            <a:r>
              <a:rPr lang="en-US" altLang="zh-CN" dirty="0"/>
              <a:t>ChatGPT (OpenAI, U.S.)</a:t>
            </a:r>
          </a:p>
          <a:p>
            <a:r>
              <a:rPr lang="en-US" altLang="zh-CN" dirty="0"/>
              <a:t>Big tech:</a:t>
            </a:r>
          </a:p>
          <a:p>
            <a:pPr lvl="1"/>
            <a:r>
              <a:rPr lang="en-US" altLang="zh-CN" dirty="0"/>
              <a:t>Gemini (Google, U.S.)</a:t>
            </a:r>
          </a:p>
          <a:p>
            <a:pPr lvl="1"/>
            <a:r>
              <a:rPr lang="en-US" altLang="zh-CN" dirty="0"/>
              <a:t>Meta AI (Meta, U.S.) </a:t>
            </a:r>
          </a:p>
          <a:p>
            <a:pPr lvl="1"/>
            <a:r>
              <a:rPr lang="en-US" altLang="zh-CN" dirty="0" err="1"/>
              <a:t>Doubao</a:t>
            </a:r>
            <a:r>
              <a:rPr lang="en-US" altLang="zh-CN" dirty="0"/>
              <a:t> (ByteDance, China)</a:t>
            </a:r>
          </a:p>
          <a:p>
            <a:r>
              <a:rPr lang="en-US" altLang="zh-CN" dirty="0"/>
              <a:t>Startups:</a:t>
            </a:r>
          </a:p>
          <a:p>
            <a:pPr lvl="1"/>
            <a:r>
              <a:rPr lang="en-US" altLang="zh-CN" dirty="0"/>
              <a:t>Claude (Anthropic, U.S.)</a:t>
            </a:r>
          </a:p>
          <a:p>
            <a:pPr lvl="1"/>
            <a:r>
              <a:rPr lang="en-US" altLang="zh-CN" dirty="0"/>
              <a:t>Grok (</a:t>
            </a:r>
            <a:r>
              <a:rPr lang="en-US" altLang="zh-CN" dirty="0" err="1"/>
              <a:t>xAI</a:t>
            </a:r>
            <a:r>
              <a:rPr lang="en-US" altLang="zh-CN" dirty="0"/>
              <a:t>, U.S.)</a:t>
            </a:r>
          </a:p>
          <a:p>
            <a:pPr lvl="1"/>
            <a:r>
              <a:rPr lang="en-US" altLang="zh-CN" dirty="0" err="1"/>
              <a:t>DeepSeek</a:t>
            </a:r>
            <a:r>
              <a:rPr lang="en-US" altLang="zh-CN" dirty="0"/>
              <a:t> (China)</a:t>
            </a:r>
          </a:p>
          <a:p>
            <a:pPr lvl="1"/>
            <a:r>
              <a:rPr lang="en-US" altLang="zh-CN" dirty="0"/>
              <a:t>Perplexity (U.S.)</a:t>
            </a:r>
          </a:p>
          <a:p>
            <a:pPr marL="457200" lvl="1" indent="0">
              <a:buNone/>
            </a:pPr>
            <a:endParaRPr lang="en-US" altLang="zh-CN" dirty="0"/>
          </a:p>
          <a:p>
            <a:pPr lvl="1"/>
            <a:endParaRPr lang="zh-CN" altLang="en-US" dirty="0"/>
          </a:p>
        </p:txBody>
      </p:sp>
      <p:pic>
        <p:nvPicPr>
          <p:cNvPr id="4" name="Content Placeholder 6" descr="A screenshot of a phone&#10;&#10;AI-generated content may be incorrect.">
            <a:extLst>
              <a:ext uri="{FF2B5EF4-FFF2-40B4-BE49-F238E27FC236}">
                <a16:creationId xmlns:a16="http://schemas.microsoft.com/office/drawing/2014/main" id="{AEDC3A83-06FD-5DD3-DB51-3D051B0E39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2642" y="3342640"/>
            <a:ext cx="6505976" cy="3303618"/>
          </a:xfrm>
          <a:prstGeom prst="rect">
            <a:avLst/>
          </a:prstGeom>
        </p:spPr>
      </p:pic>
    </p:spTree>
    <p:extLst>
      <p:ext uri="{BB962C8B-B14F-4D97-AF65-F5344CB8AC3E}">
        <p14:creationId xmlns:p14="http://schemas.microsoft.com/office/powerpoint/2010/main" val="2469203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8387-7E69-16E1-A11F-351DE35610A6}"/>
              </a:ext>
            </a:extLst>
          </p:cNvPr>
          <p:cNvSpPr>
            <a:spLocks noGrp="1"/>
          </p:cNvSpPr>
          <p:nvPr>
            <p:ph type="title"/>
          </p:nvPr>
        </p:nvSpPr>
        <p:spPr/>
        <p:txBody>
          <a:bodyPr/>
          <a:lstStyle/>
          <a:p>
            <a:r>
              <a:rPr lang="en-US" altLang="zh-CN" dirty="0"/>
              <a:t>Common Things about LLM</a:t>
            </a:r>
            <a:endParaRPr lang="zh-CN" altLang="en-US" dirty="0"/>
          </a:p>
        </p:txBody>
      </p:sp>
      <p:sp>
        <p:nvSpPr>
          <p:cNvPr id="3" name="Content Placeholder 2">
            <a:extLst>
              <a:ext uri="{FF2B5EF4-FFF2-40B4-BE49-F238E27FC236}">
                <a16:creationId xmlns:a16="http://schemas.microsoft.com/office/drawing/2014/main" id="{600190A4-8055-52B9-658C-622101EA8621}"/>
              </a:ext>
            </a:extLst>
          </p:cNvPr>
          <p:cNvSpPr>
            <a:spLocks noGrp="1"/>
          </p:cNvSpPr>
          <p:nvPr>
            <p:ph idx="1"/>
          </p:nvPr>
        </p:nvSpPr>
        <p:spPr/>
        <p:txBody>
          <a:bodyPr/>
          <a:lstStyle/>
          <a:p>
            <a:r>
              <a:rPr lang="en-US" altLang="zh-CN" dirty="0"/>
              <a:t>1. LLMs have it’s working memory in the same chat window, it will remember what you said earlier (to an extent) and provide answers based on the context. So </a:t>
            </a:r>
            <a:r>
              <a:rPr lang="en-US" altLang="zh-CN" b="1" dirty="0"/>
              <a:t>if your topic is continuous, stay in the same chat window</a:t>
            </a:r>
            <a:r>
              <a:rPr lang="en-US" altLang="zh-CN" dirty="0"/>
              <a:t>, however, if you change topic, it is recommended to start fresh in a new window.</a:t>
            </a:r>
          </a:p>
          <a:p>
            <a:r>
              <a:rPr lang="en-US" altLang="zh-CN" dirty="0"/>
              <a:t>2. Different LLMs have </a:t>
            </a:r>
            <a:r>
              <a:rPr lang="en-US" altLang="zh-CN" b="1" dirty="0"/>
              <a:t>different model versions</a:t>
            </a:r>
            <a:r>
              <a:rPr lang="en-US" altLang="zh-CN" dirty="0"/>
              <a:t>: some are more capable (i.e. smarter), some are faster but not as smart, some offer you additional capabilities such as image understanding etc. You should choose based on your need. If unsure, stay with the default.</a:t>
            </a:r>
            <a:endParaRPr lang="zh-CN" altLang="en-US" dirty="0"/>
          </a:p>
        </p:txBody>
      </p:sp>
    </p:spTree>
    <p:extLst>
      <p:ext uri="{BB962C8B-B14F-4D97-AF65-F5344CB8AC3E}">
        <p14:creationId xmlns:p14="http://schemas.microsoft.com/office/powerpoint/2010/main" val="340959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FCB0EFD-4FB1-7414-FB28-D872923E56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0497" y="4503174"/>
            <a:ext cx="5643716" cy="2202426"/>
          </a:xfrm>
          <a:prstGeom prst="rect">
            <a:avLst/>
          </a:prstGeom>
        </p:spPr>
      </p:pic>
      <p:sp>
        <p:nvSpPr>
          <p:cNvPr id="2" name="Title 1">
            <a:extLst>
              <a:ext uri="{FF2B5EF4-FFF2-40B4-BE49-F238E27FC236}">
                <a16:creationId xmlns:a16="http://schemas.microsoft.com/office/drawing/2014/main" id="{9D1A0311-1D25-1C73-574F-9BE92B960758}"/>
              </a:ext>
            </a:extLst>
          </p:cNvPr>
          <p:cNvSpPr>
            <a:spLocks noGrp="1"/>
          </p:cNvSpPr>
          <p:nvPr>
            <p:ph type="title"/>
          </p:nvPr>
        </p:nvSpPr>
        <p:spPr/>
        <p:txBody>
          <a:bodyPr/>
          <a:lstStyle/>
          <a:p>
            <a:r>
              <a:rPr lang="en-US" altLang="zh-CN" dirty="0"/>
              <a:t>LLM as an Assistant</a:t>
            </a:r>
            <a:endParaRPr lang="zh-CN" altLang="en-US" dirty="0"/>
          </a:p>
        </p:txBody>
      </p:sp>
      <p:sp>
        <p:nvSpPr>
          <p:cNvPr id="3" name="Content Placeholder 2">
            <a:extLst>
              <a:ext uri="{FF2B5EF4-FFF2-40B4-BE49-F238E27FC236}">
                <a16:creationId xmlns:a16="http://schemas.microsoft.com/office/drawing/2014/main" id="{4993D327-6313-D432-4FED-EA1FDF9F8223}"/>
              </a:ext>
            </a:extLst>
          </p:cNvPr>
          <p:cNvSpPr>
            <a:spLocks noGrp="1"/>
          </p:cNvSpPr>
          <p:nvPr>
            <p:ph idx="1"/>
          </p:nvPr>
        </p:nvSpPr>
        <p:spPr>
          <a:xfrm>
            <a:off x="739877" y="1690688"/>
            <a:ext cx="10515600" cy="4351338"/>
          </a:xfrm>
        </p:spPr>
        <p:txBody>
          <a:bodyPr/>
          <a:lstStyle/>
          <a:p>
            <a:r>
              <a:rPr lang="en-US" altLang="zh-CN" dirty="0"/>
              <a:t>The most basic usage: type your queries in the </a:t>
            </a:r>
            <a:r>
              <a:rPr lang="en-US" altLang="zh-CN" dirty="0" err="1"/>
              <a:t>chatbox</a:t>
            </a:r>
            <a:r>
              <a:rPr lang="en-US" altLang="zh-CN" dirty="0"/>
              <a:t> and get an answer immediately</a:t>
            </a:r>
          </a:p>
          <a:p>
            <a:r>
              <a:rPr lang="en-US" altLang="zh-CN" dirty="0"/>
              <a:t>Best for:</a:t>
            </a:r>
          </a:p>
          <a:p>
            <a:pPr lvl="1"/>
            <a:r>
              <a:rPr lang="en-US" altLang="zh-CN" dirty="0"/>
              <a:t>1. Common factual questions</a:t>
            </a:r>
          </a:p>
          <a:p>
            <a:r>
              <a:rPr lang="en-US" altLang="zh-CN" dirty="0"/>
              <a:t>Not good for:</a:t>
            </a:r>
          </a:p>
          <a:p>
            <a:pPr lvl="1"/>
            <a:r>
              <a:rPr lang="en-US" altLang="zh-CN" dirty="0"/>
              <a:t>1. Recent things (it doesn’t know)</a:t>
            </a:r>
          </a:p>
          <a:p>
            <a:pPr lvl="1"/>
            <a:r>
              <a:rPr lang="en-US" altLang="zh-CN" dirty="0"/>
              <a:t>2. Math and Science questions (it does not do well)</a:t>
            </a:r>
          </a:p>
          <a:p>
            <a:pPr marL="457200" lvl="1" indent="0">
              <a:buNone/>
            </a:pPr>
            <a:endParaRPr lang="en-US" altLang="zh-CN" dirty="0"/>
          </a:p>
          <a:p>
            <a:pPr marL="457200" lvl="1" indent="0">
              <a:buNone/>
            </a:pPr>
            <a:endParaRPr lang="zh-CN" altLang="en-US" dirty="0"/>
          </a:p>
        </p:txBody>
      </p:sp>
    </p:spTree>
    <p:extLst>
      <p:ext uri="{BB962C8B-B14F-4D97-AF65-F5344CB8AC3E}">
        <p14:creationId xmlns:p14="http://schemas.microsoft.com/office/powerpoint/2010/main" val="200668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1FA42-7940-0E98-7E4C-05A411E4C263}"/>
              </a:ext>
            </a:extLst>
          </p:cNvPr>
          <p:cNvSpPr>
            <a:spLocks noGrp="1"/>
          </p:cNvSpPr>
          <p:nvPr>
            <p:ph type="title"/>
          </p:nvPr>
        </p:nvSpPr>
        <p:spPr/>
        <p:txBody>
          <a:bodyPr/>
          <a:lstStyle/>
          <a:p>
            <a:r>
              <a:rPr lang="en-US" altLang="zh-CN" dirty="0"/>
              <a:t>LLM as STEM Problem Solver</a:t>
            </a:r>
            <a:endParaRPr lang="zh-CN" altLang="en-US" dirty="0"/>
          </a:p>
        </p:txBody>
      </p:sp>
      <p:sp>
        <p:nvSpPr>
          <p:cNvPr id="3" name="Content Placeholder 2">
            <a:extLst>
              <a:ext uri="{FF2B5EF4-FFF2-40B4-BE49-F238E27FC236}">
                <a16:creationId xmlns:a16="http://schemas.microsoft.com/office/drawing/2014/main" id="{6293AC00-489F-351A-C04D-AA8FE777D85A}"/>
              </a:ext>
            </a:extLst>
          </p:cNvPr>
          <p:cNvSpPr>
            <a:spLocks noGrp="1"/>
          </p:cNvSpPr>
          <p:nvPr>
            <p:ph idx="1"/>
          </p:nvPr>
        </p:nvSpPr>
        <p:spPr>
          <a:xfrm>
            <a:off x="838200" y="1612265"/>
            <a:ext cx="10515600" cy="4351338"/>
          </a:xfrm>
        </p:spPr>
        <p:txBody>
          <a:bodyPr/>
          <a:lstStyle/>
          <a:p>
            <a:r>
              <a:rPr lang="en-US" altLang="zh-CN" dirty="0"/>
              <a:t>Some LLMs have the “thinking” capability (ChatGPT o1, </a:t>
            </a:r>
            <a:r>
              <a:rPr lang="en-US" altLang="zh-CN" dirty="0" err="1"/>
              <a:t>DeepSeek</a:t>
            </a:r>
            <a:r>
              <a:rPr lang="en-US" altLang="zh-CN" dirty="0"/>
              <a:t> R1, Claude 3.7), it can be used to solve more complex questions</a:t>
            </a:r>
          </a:p>
          <a:p>
            <a:r>
              <a:rPr lang="en-US" altLang="zh-CN" dirty="0"/>
              <a:t>Best for:</a:t>
            </a:r>
          </a:p>
          <a:p>
            <a:pPr lvl="1"/>
            <a:r>
              <a:rPr lang="en-US" altLang="zh-CN" dirty="0"/>
              <a:t>1. Math, science questions that require complex reasoning skills</a:t>
            </a:r>
          </a:p>
          <a:p>
            <a:pPr lvl="1"/>
            <a:r>
              <a:rPr lang="en-US" altLang="zh-CN" dirty="0"/>
              <a:t>2. Programming problems (debugging)</a:t>
            </a:r>
          </a:p>
          <a:p>
            <a:r>
              <a:rPr lang="en-US" altLang="zh-CN" dirty="0"/>
              <a:t>Not good for:</a:t>
            </a:r>
          </a:p>
          <a:p>
            <a:pPr lvl="1"/>
            <a:r>
              <a:rPr lang="en-US" altLang="zh-CN" dirty="0"/>
              <a:t>1. Recent things (it doesn’t know)</a:t>
            </a:r>
          </a:p>
          <a:p>
            <a:pPr marL="457200" lvl="1" indent="0">
              <a:buNone/>
            </a:pPr>
            <a:endParaRPr lang="zh-CN" altLang="en-US" dirty="0"/>
          </a:p>
        </p:txBody>
      </p:sp>
      <p:pic>
        <p:nvPicPr>
          <p:cNvPr id="5" name="Picture 4" descr="A screenshot of a chat&#10;&#10;AI-generated content may be incorrect.">
            <a:extLst>
              <a:ext uri="{FF2B5EF4-FFF2-40B4-BE49-F238E27FC236}">
                <a16:creationId xmlns:a16="http://schemas.microsoft.com/office/drawing/2014/main" id="{93808A27-C548-79C6-A171-EA890E2D42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2807" y="4544079"/>
            <a:ext cx="5832465" cy="2121517"/>
          </a:xfrm>
          <a:prstGeom prst="rect">
            <a:avLst/>
          </a:prstGeom>
        </p:spPr>
      </p:pic>
      <p:sp>
        <p:nvSpPr>
          <p:cNvPr id="6" name="Oval 5">
            <a:extLst>
              <a:ext uri="{FF2B5EF4-FFF2-40B4-BE49-F238E27FC236}">
                <a16:creationId xmlns:a16="http://schemas.microsoft.com/office/drawing/2014/main" id="{D040F9EC-654B-C495-DDBA-A3D45FF70828}"/>
              </a:ext>
            </a:extLst>
          </p:cNvPr>
          <p:cNvSpPr/>
          <p:nvPr/>
        </p:nvSpPr>
        <p:spPr>
          <a:xfrm>
            <a:off x="6313948" y="6238240"/>
            <a:ext cx="1117600" cy="427356"/>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02165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652E5-92D6-DF15-FE99-8D1E52F43FA6}"/>
              </a:ext>
            </a:extLst>
          </p:cNvPr>
          <p:cNvSpPr>
            <a:spLocks noGrp="1"/>
          </p:cNvSpPr>
          <p:nvPr>
            <p:ph type="title"/>
          </p:nvPr>
        </p:nvSpPr>
        <p:spPr/>
        <p:txBody>
          <a:bodyPr/>
          <a:lstStyle/>
          <a:p>
            <a:r>
              <a:rPr lang="en-US" altLang="zh-CN" dirty="0"/>
              <a:t>LLM as a search engine</a:t>
            </a:r>
            <a:endParaRPr lang="zh-CN" altLang="en-US" dirty="0"/>
          </a:p>
        </p:txBody>
      </p:sp>
      <p:sp>
        <p:nvSpPr>
          <p:cNvPr id="3" name="Content Placeholder 2">
            <a:extLst>
              <a:ext uri="{FF2B5EF4-FFF2-40B4-BE49-F238E27FC236}">
                <a16:creationId xmlns:a16="http://schemas.microsoft.com/office/drawing/2014/main" id="{C008DC2C-06CC-855B-125F-188790DD18C3}"/>
              </a:ext>
            </a:extLst>
          </p:cNvPr>
          <p:cNvSpPr>
            <a:spLocks noGrp="1"/>
          </p:cNvSpPr>
          <p:nvPr>
            <p:ph idx="1"/>
          </p:nvPr>
        </p:nvSpPr>
        <p:spPr/>
        <p:txBody>
          <a:bodyPr/>
          <a:lstStyle/>
          <a:p>
            <a:r>
              <a:rPr lang="en-US" altLang="zh-CN" dirty="0"/>
              <a:t>Some LLMs have tool use such as </a:t>
            </a:r>
            <a:r>
              <a:rPr lang="en-US" altLang="zh-CN" b="1" dirty="0"/>
              <a:t>searching the internet. </a:t>
            </a:r>
            <a:r>
              <a:rPr lang="en-US" altLang="zh-CN" dirty="0"/>
              <a:t>It will browse the pages on its own and give you a </a:t>
            </a:r>
            <a:r>
              <a:rPr lang="en-US" altLang="zh-CN" b="1" dirty="0"/>
              <a:t>summary</a:t>
            </a:r>
            <a:r>
              <a:rPr lang="en-US" altLang="zh-CN" dirty="0"/>
              <a:t> of the content </a:t>
            </a:r>
            <a:endParaRPr lang="en-US" altLang="zh-CN" b="1" dirty="0"/>
          </a:p>
          <a:p>
            <a:r>
              <a:rPr lang="en-US" altLang="zh-CN" dirty="0"/>
              <a:t>Best for:</a:t>
            </a:r>
          </a:p>
          <a:p>
            <a:pPr lvl="1"/>
            <a:r>
              <a:rPr lang="en-US" altLang="zh-CN" dirty="0"/>
              <a:t>1. Recently things</a:t>
            </a:r>
          </a:p>
          <a:p>
            <a:pPr marL="457200" lvl="1" indent="0">
              <a:buNone/>
            </a:pPr>
            <a:endParaRPr lang="zh-CN" altLang="en-US" dirty="0"/>
          </a:p>
        </p:txBody>
      </p:sp>
      <p:pic>
        <p:nvPicPr>
          <p:cNvPr id="5" name="Picture 4" descr="A screenshot of a chat&#10;&#10;AI-generated content may be incorrect.">
            <a:extLst>
              <a:ext uri="{FF2B5EF4-FFF2-40B4-BE49-F238E27FC236}">
                <a16:creationId xmlns:a16="http://schemas.microsoft.com/office/drawing/2014/main" id="{17BBBD98-6A37-DE15-8395-3AE83F33CB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599" y="2951178"/>
            <a:ext cx="6705601" cy="3813409"/>
          </a:xfrm>
          <a:prstGeom prst="rect">
            <a:avLst/>
          </a:prstGeom>
        </p:spPr>
      </p:pic>
      <p:sp>
        <p:nvSpPr>
          <p:cNvPr id="6" name="Oval 5">
            <a:extLst>
              <a:ext uri="{FF2B5EF4-FFF2-40B4-BE49-F238E27FC236}">
                <a16:creationId xmlns:a16="http://schemas.microsoft.com/office/drawing/2014/main" id="{2E41EACA-522B-6D61-C021-29FC2073402C}"/>
              </a:ext>
            </a:extLst>
          </p:cNvPr>
          <p:cNvSpPr/>
          <p:nvPr/>
        </p:nvSpPr>
        <p:spPr>
          <a:xfrm>
            <a:off x="6725265" y="6420465"/>
            <a:ext cx="589935" cy="344122"/>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20469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A0BDD-F941-0BB3-133C-70EDB499C2F1}"/>
              </a:ext>
            </a:extLst>
          </p:cNvPr>
          <p:cNvSpPr>
            <a:spLocks noGrp="1"/>
          </p:cNvSpPr>
          <p:nvPr>
            <p:ph type="title"/>
          </p:nvPr>
        </p:nvSpPr>
        <p:spPr/>
        <p:txBody>
          <a:bodyPr/>
          <a:lstStyle/>
          <a:p>
            <a:r>
              <a:rPr lang="en-US" altLang="zh-CN" dirty="0"/>
              <a:t>LLM as a </a:t>
            </a:r>
            <a:r>
              <a:rPr lang="en-US" altLang="zh-CN" b="1" dirty="0"/>
              <a:t>research</a:t>
            </a:r>
            <a:r>
              <a:rPr lang="en-US" altLang="zh-CN" dirty="0"/>
              <a:t> assistant </a:t>
            </a:r>
            <a:endParaRPr lang="zh-CN" altLang="en-US" dirty="0"/>
          </a:p>
        </p:txBody>
      </p:sp>
      <p:sp>
        <p:nvSpPr>
          <p:cNvPr id="3" name="Content Placeholder 2">
            <a:extLst>
              <a:ext uri="{FF2B5EF4-FFF2-40B4-BE49-F238E27FC236}">
                <a16:creationId xmlns:a16="http://schemas.microsoft.com/office/drawing/2014/main" id="{38D3708F-54DE-D8CC-8B8C-F2ADEE38F83D}"/>
              </a:ext>
            </a:extLst>
          </p:cNvPr>
          <p:cNvSpPr>
            <a:spLocks noGrp="1"/>
          </p:cNvSpPr>
          <p:nvPr>
            <p:ph idx="1"/>
          </p:nvPr>
        </p:nvSpPr>
        <p:spPr/>
        <p:txBody>
          <a:bodyPr/>
          <a:lstStyle/>
          <a:p>
            <a:r>
              <a:rPr lang="en-US" altLang="zh-CN" dirty="0"/>
              <a:t>Some LLMs have the feature “deep research”, which it combines </a:t>
            </a:r>
            <a:r>
              <a:rPr lang="en-US" altLang="zh-CN" b="1" dirty="0"/>
              <a:t>search and thinking</a:t>
            </a:r>
            <a:r>
              <a:rPr lang="en-US" altLang="zh-CN" dirty="0"/>
              <a:t>, this can often go quite long (&gt;10 minutes), and it will generate a long report at the end</a:t>
            </a:r>
          </a:p>
          <a:p>
            <a:r>
              <a:rPr lang="en-US" altLang="zh-CN" dirty="0"/>
              <a:t>Best for:</a:t>
            </a:r>
          </a:p>
          <a:p>
            <a:pPr lvl="1"/>
            <a:r>
              <a:rPr lang="en-US" altLang="zh-CN" dirty="0"/>
              <a:t>1. Research questions, very convenient on </a:t>
            </a:r>
          </a:p>
          <a:p>
            <a:pPr marL="457200" lvl="1" indent="0">
              <a:buNone/>
            </a:pPr>
            <a:r>
              <a:rPr lang="en-US" altLang="zh-CN" dirty="0"/>
              <a:t>   gathering papers related to your interest</a:t>
            </a:r>
            <a:endParaRPr lang="zh-CN" altLang="en-US" dirty="0"/>
          </a:p>
        </p:txBody>
      </p:sp>
      <p:pic>
        <p:nvPicPr>
          <p:cNvPr id="5" name="Picture 4" descr="A screenshot of a computer&#10;&#10;AI-generated content may be incorrect.">
            <a:extLst>
              <a:ext uri="{FF2B5EF4-FFF2-40B4-BE49-F238E27FC236}">
                <a16:creationId xmlns:a16="http://schemas.microsoft.com/office/drawing/2014/main" id="{16EEB628-7FA1-9DBB-2628-213364B362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9949" y="3175783"/>
            <a:ext cx="4119863" cy="3631011"/>
          </a:xfrm>
          <a:prstGeom prst="rect">
            <a:avLst/>
          </a:prstGeom>
        </p:spPr>
      </p:pic>
      <p:sp>
        <p:nvSpPr>
          <p:cNvPr id="6" name="Oval 5">
            <a:extLst>
              <a:ext uri="{FF2B5EF4-FFF2-40B4-BE49-F238E27FC236}">
                <a16:creationId xmlns:a16="http://schemas.microsoft.com/office/drawing/2014/main" id="{FCC397C5-3DDF-118C-32B7-20330EF3F4A1}"/>
              </a:ext>
            </a:extLst>
          </p:cNvPr>
          <p:cNvSpPr/>
          <p:nvPr/>
        </p:nvSpPr>
        <p:spPr>
          <a:xfrm>
            <a:off x="8173759" y="6477582"/>
            <a:ext cx="746876" cy="258265"/>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89896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FD3F661D-2577-7A76-1697-FA4199C0F7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1708" y="2827692"/>
            <a:ext cx="5488128" cy="3884003"/>
          </a:xfrm>
          <a:prstGeom prst="rect">
            <a:avLst/>
          </a:prstGeom>
        </p:spPr>
      </p:pic>
      <p:sp>
        <p:nvSpPr>
          <p:cNvPr id="2" name="Title 1">
            <a:extLst>
              <a:ext uri="{FF2B5EF4-FFF2-40B4-BE49-F238E27FC236}">
                <a16:creationId xmlns:a16="http://schemas.microsoft.com/office/drawing/2014/main" id="{E7495659-02BA-200E-31E8-780C3ADF9C54}"/>
              </a:ext>
            </a:extLst>
          </p:cNvPr>
          <p:cNvSpPr>
            <a:spLocks noGrp="1"/>
          </p:cNvSpPr>
          <p:nvPr>
            <p:ph type="title"/>
          </p:nvPr>
        </p:nvSpPr>
        <p:spPr/>
        <p:txBody>
          <a:bodyPr/>
          <a:lstStyle/>
          <a:p>
            <a:r>
              <a:rPr lang="en-US" altLang="zh-CN" dirty="0"/>
              <a:t>LLM as Reading aid –Part I </a:t>
            </a:r>
            <a:endParaRPr lang="zh-CN" altLang="en-US" dirty="0"/>
          </a:p>
        </p:txBody>
      </p:sp>
      <p:sp>
        <p:nvSpPr>
          <p:cNvPr id="3" name="Content Placeholder 2">
            <a:extLst>
              <a:ext uri="{FF2B5EF4-FFF2-40B4-BE49-F238E27FC236}">
                <a16:creationId xmlns:a16="http://schemas.microsoft.com/office/drawing/2014/main" id="{BFB9CF81-5BDE-4B94-6744-ABFBFAB202DC}"/>
              </a:ext>
            </a:extLst>
          </p:cNvPr>
          <p:cNvSpPr>
            <a:spLocks noGrp="1"/>
          </p:cNvSpPr>
          <p:nvPr>
            <p:ph idx="1"/>
          </p:nvPr>
        </p:nvSpPr>
        <p:spPr/>
        <p:txBody>
          <a:bodyPr/>
          <a:lstStyle/>
          <a:p>
            <a:r>
              <a:rPr lang="en-US" altLang="zh-CN" dirty="0"/>
              <a:t>You can upload documents (or just copy paste text) for LLM to read. It can </a:t>
            </a:r>
            <a:r>
              <a:rPr lang="en-US" altLang="zh-CN" b="1" dirty="0"/>
              <a:t>summarize</a:t>
            </a:r>
            <a:r>
              <a:rPr lang="en-US" altLang="zh-CN" dirty="0"/>
              <a:t> and </a:t>
            </a:r>
            <a:r>
              <a:rPr lang="en-US" altLang="zh-CN" b="1" dirty="0"/>
              <a:t>explain parts </a:t>
            </a:r>
            <a:r>
              <a:rPr lang="en-US" altLang="zh-CN" dirty="0"/>
              <a:t>for you. </a:t>
            </a:r>
          </a:p>
          <a:p>
            <a:r>
              <a:rPr lang="en-US" altLang="zh-CN" dirty="0"/>
              <a:t>Best for:</a:t>
            </a:r>
          </a:p>
          <a:p>
            <a:pPr lvl="1"/>
            <a:r>
              <a:rPr lang="en-US" altLang="zh-CN" dirty="0"/>
              <a:t>1. Reading research papers</a:t>
            </a:r>
          </a:p>
          <a:p>
            <a:pPr lvl="1"/>
            <a:r>
              <a:rPr lang="en-US" altLang="zh-CN" dirty="0"/>
              <a:t>2. Reading books that are from different fields</a:t>
            </a:r>
          </a:p>
          <a:p>
            <a:pPr marL="457200" lvl="1" indent="0">
              <a:buNone/>
            </a:pPr>
            <a:r>
              <a:rPr lang="en-US" altLang="zh-CN" dirty="0"/>
              <a:t>   other than your area of expertise (I recently </a:t>
            </a:r>
          </a:p>
          <a:p>
            <a:pPr marL="457200" lvl="1" indent="0">
              <a:buNone/>
            </a:pPr>
            <a:r>
              <a:rPr lang="en-US" altLang="zh-CN" dirty="0"/>
              <a:t>   used ChatGPT to help me read and understand</a:t>
            </a:r>
          </a:p>
          <a:p>
            <a:pPr marL="457200" lvl="1" indent="0">
              <a:buNone/>
            </a:pPr>
            <a:r>
              <a:rPr lang="en-US" altLang="zh-CN" dirty="0"/>
              <a:t> 《</a:t>
            </a:r>
            <a:r>
              <a:rPr lang="zh-CN" altLang="en-US" dirty="0"/>
              <a:t>庄子</a:t>
            </a:r>
            <a:r>
              <a:rPr lang="en-US" altLang="zh-CN" dirty="0"/>
              <a:t>》, works great!)</a:t>
            </a:r>
            <a:endParaRPr lang="zh-CN" altLang="en-US" dirty="0"/>
          </a:p>
        </p:txBody>
      </p:sp>
      <p:sp>
        <p:nvSpPr>
          <p:cNvPr id="4" name="Oval 3">
            <a:extLst>
              <a:ext uri="{FF2B5EF4-FFF2-40B4-BE49-F238E27FC236}">
                <a16:creationId xmlns:a16="http://schemas.microsoft.com/office/drawing/2014/main" id="{2F4DFFEA-70C1-5A28-0583-F980D7D5D504}"/>
              </a:ext>
            </a:extLst>
          </p:cNvPr>
          <p:cNvSpPr/>
          <p:nvPr/>
        </p:nvSpPr>
        <p:spPr>
          <a:xfrm>
            <a:off x="9920748" y="3106994"/>
            <a:ext cx="1887794" cy="462116"/>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342343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407</TotalTime>
  <Words>1023</Words>
  <Application>Microsoft Office PowerPoint</Application>
  <PresentationFormat>Widescreen</PresentationFormat>
  <Paragraphs>86</Paragraphs>
  <Slides>18</Slides>
  <Notes>2</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等线</vt:lpstr>
      <vt:lpstr>等线 Light</vt:lpstr>
      <vt:lpstr>Arial</vt:lpstr>
      <vt:lpstr>Office Theme</vt:lpstr>
      <vt:lpstr>How to use LLMs?</vt:lpstr>
      <vt:lpstr>Preface</vt:lpstr>
      <vt:lpstr>List of Common LLMs</vt:lpstr>
      <vt:lpstr>Common Things about LLM</vt:lpstr>
      <vt:lpstr>LLM as an Assistant</vt:lpstr>
      <vt:lpstr>LLM as STEM Problem Solver</vt:lpstr>
      <vt:lpstr>LLM as a search engine</vt:lpstr>
      <vt:lpstr>LLM as a research assistant </vt:lpstr>
      <vt:lpstr>LLM as Reading aid –Part I </vt:lpstr>
      <vt:lpstr>Part II- Using the document uploader capability to generate AP review guide</vt:lpstr>
      <vt:lpstr>LLM with Voice Capability </vt:lpstr>
      <vt:lpstr>LLM as Podcast</vt:lpstr>
      <vt:lpstr>LLM with Image understanding capability</vt:lpstr>
      <vt:lpstr>LLM as image generator (Text to Image) </vt:lpstr>
      <vt:lpstr>LLM as video generator (Text to Video)</vt:lpstr>
      <vt:lpstr>LLM as music generator </vt:lpstr>
      <vt:lpstr>LLM as Coding Assistant (Advanced)</vt:lpstr>
      <vt:lpstr>Customized LLMs (Advanced use)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Siwen Wang</dc:creator>
  <cp:lastModifiedBy>Wang, Siwen</cp:lastModifiedBy>
  <cp:revision>138</cp:revision>
  <dcterms:created xsi:type="dcterms:W3CDTF">2025-03-02T03:14:04Z</dcterms:created>
  <dcterms:modified xsi:type="dcterms:W3CDTF">2025-03-20T02:25:36Z</dcterms:modified>
</cp:coreProperties>
</file>

<file path=docProps/thumbnail.jpeg>
</file>